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8" r:id="rId1"/>
  </p:sldMasterIdLst>
  <p:notesMasterIdLst>
    <p:notesMasterId r:id="rId11"/>
  </p:notesMasterIdLst>
  <p:sldIdLst>
    <p:sldId id="256" r:id="rId2"/>
    <p:sldId id="257" r:id="rId3"/>
    <p:sldId id="258" r:id="rId4"/>
    <p:sldId id="266" r:id="rId5"/>
    <p:sldId id="260" r:id="rId6"/>
    <p:sldId id="261" r:id="rId7"/>
    <p:sldId id="262" r:id="rId8"/>
    <p:sldId id="264" r:id="rId9"/>
    <p:sldId id="265" r:id="rId10"/>
  </p:sldIdLst>
  <p:sldSz cx="6858000" cy="9906000" type="A4"/>
  <p:notesSz cx="6888163" cy="100203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CF4A"/>
    <a:srgbClr val="16AC3D"/>
    <a:srgbClr val="000000"/>
    <a:srgbClr val="33CCFF"/>
    <a:srgbClr val="FF0066"/>
    <a:srgbClr val="FF6699"/>
    <a:srgbClr val="83BA08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68" d="100"/>
          <a:sy n="68" d="100"/>
        </p:scale>
        <p:origin x="-1932" y="354"/>
      </p:cViewPr>
      <p:guideLst>
        <p:guide orient="horz" pos="312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20013904-A798-4B91-B2A3-525CAAE66B7F}" type="datetimeFigureOut">
              <a:rPr lang="en-US" smtClean="0"/>
              <a:pPr/>
              <a:t>9/2/2020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750888"/>
            <a:ext cx="260191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vert="horz" lIns="96616" tIns="48308" rIns="96616" bIns="4830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1698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3AB3BA1F-5BDD-4591-B032-54477560F8C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B3BA1F-5BDD-4591-B032-54477560F8C4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1" y="475489"/>
            <a:ext cx="6399041" cy="8950961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ounded Rectangle 9"/>
          <p:cNvSpPr/>
          <p:nvPr/>
        </p:nvSpPr>
        <p:spPr>
          <a:xfrm>
            <a:off x="313947" y="627123"/>
            <a:ext cx="6230107" cy="449072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541782" y="2629186"/>
            <a:ext cx="5829300" cy="26416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541782" y="5322824"/>
            <a:ext cx="5829300" cy="13208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9/2/2020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190" y="7198360"/>
            <a:ext cx="6137910" cy="151892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77190" y="766064"/>
            <a:ext cx="6137910" cy="6049264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9/2/2020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770473"/>
            <a:ext cx="1485900" cy="7594599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0050" y="770471"/>
            <a:ext cx="4457700" cy="75946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9/2/2020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190" y="7198360"/>
            <a:ext cx="6137910" cy="151892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190" y="766064"/>
            <a:ext cx="6137910" cy="6049264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9/2/2020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1" y="475489"/>
            <a:ext cx="6399041" cy="8950961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unded Rectangle 10"/>
          <p:cNvSpPr/>
          <p:nvPr/>
        </p:nvSpPr>
        <p:spPr>
          <a:xfrm>
            <a:off x="313947" y="627123"/>
            <a:ext cx="6230107" cy="627080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258" y="7119112"/>
            <a:ext cx="6137910" cy="977392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1258" y="8124255"/>
            <a:ext cx="6137910" cy="607568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9/2/2020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5764" y="766064"/>
            <a:ext cx="2948940" cy="633984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66520" y="766064"/>
            <a:ext cx="2948940" cy="633984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9/2/2020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190" y="7198360"/>
            <a:ext cx="6137910" cy="151892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5418" y="836966"/>
            <a:ext cx="2948940" cy="1144234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3489127" y="836966"/>
            <a:ext cx="2948940" cy="1144234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5418" y="2091267"/>
            <a:ext cx="2948940" cy="5041053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9127" y="2091267"/>
            <a:ext cx="2948940" cy="5041053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9/2/2020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9/2/2020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28601" y="475489"/>
            <a:ext cx="6399041" cy="8950961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9/2/2020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4088" y="770467"/>
            <a:ext cx="2228850" cy="13208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154135" y="2091270"/>
            <a:ext cx="2228850" cy="6075495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571030" y="1343541"/>
            <a:ext cx="3469619" cy="6824136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9/2/2020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1" y="475489"/>
            <a:ext cx="6399041" cy="8950961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und Single Corner Rectangle 10"/>
          <p:cNvSpPr/>
          <p:nvPr/>
        </p:nvSpPr>
        <p:spPr>
          <a:xfrm>
            <a:off x="4800600" y="627123"/>
            <a:ext cx="1743454" cy="62738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7239636"/>
            <a:ext cx="6172200" cy="151892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4847034" y="770467"/>
            <a:ext cx="1680210" cy="6083249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9/2/2020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6110" y="629443"/>
            <a:ext cx="4443984" cy="62738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28601" y="475489"/>
            <a:ext cx="6399041" cy="8950961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ounded Rectangle 8"/>
          <p:cNvSpPr/>
          <p:nvPr/>
        </p:nvSpPr>
        <p:spPr>
          <a:xfrm>
            <a:off x="313947" y="627123"/>
            <a:ext cx="6230107" cy="79248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377190" y="7201408"/>
            <a:ext cx="6137910" cy="151892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377190" y="766064"/>
            <a:ext cx="6137910" cy="6049264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2832246" y="8828265"/>
            <a:ext cx="1714500" cy="527403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9/2/2020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4546746" y="8828265"/>
            <a:ext cx="1714500" cy="527403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6261246" y="8828265"/>
            <a:ext cx="342900" cy="527403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-20190722-WA002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9906000"/>
          </a:xfrm>
          <a:prstGeom prst="rect">
            <a:avLst/>
          </a:prstGeom>
        </p:spPr>
      </p:pic>
      <p:pic>
        <p:nvPicPr>
          <p:cNvPr id="4" name="Picture 3" descr="C:\Users\com\Desktop\dEPT lOGO\NFMP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10200" y="381000"/>
            <a:ext cx="1219200" cy="11430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676400" y="152400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Horizontal Scroll 6"/>
          <p:cNvSpPr/>
          <p:nvPr/>
        </p:nvSpPr>
        <p:spPr>
          <a:xfrm>
            <a:off x="381000" y="1905000"/>
            <a:ext cx="6172200" cy="457200"/>
          </a:xfrm>
          <a:prstGeom prst="horizontalScroll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 smtClean="0">
                <a:solidFill>
                  <a:schemeClr val="bg1"/>
                </a:solidFill>
                <a:latin typeface="Century Gothic" pitchFamily="34" charset="0"/>
                <a:cs typeface="Times New Roman" pitchFamily="18" charset="0"/>
              </a:rPr>
              <a:t>INSIDE LOOK VOL- III	 NOVEMBER 2019 – APRIL 2020</a:t>
            </a:r>
            <a:endParaRPr lang="en-US" sz="1600" b="1" dirty="0">
              <a:solidFill>
                <a:schemeClr val="bg1"/>
              </a:solidFill>
              <a:latin typeface="Century Gothic" pitchFamily="34" charset="0"/>
              <a:cs typeface="Times New Roman" pitchFamily="18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1790697" y="4648200"/>
            <a:ext cx="3276606" cy="38099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DMU STAFF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459000" y="5065476"/>
          <a:ext cx="5940001" cy="2859324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891000"/>
                <a:gridCol w="2227500"/>
                <a:gridCol w="2821501"/>
              </a:tblGrid>
              <a:tr h="30012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/>
                        <a:t> </a:t>
                      </a:r>
                      <a:r>
                        <a:rPr lang="en-US" sz="1100" dirty="0" err="1" smtClean="0"/>
                        <a:t>Sl.No</a:t>
                      </a:r>
                      <a:r>
                        <a:rPr lang="en-US" sz="1100" dirty="0" smtClean="0"/>
                        <a:t> </a:t>
                      </a:r>
                      <a:endParaRPr lang="en-US" sz="11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945" marR="6694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/>
                        <a:t>Name</a:t>
                      </a:r>
                      <a:endParaRPr lang="en-US" sz="11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945" marR="6694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/>
                        <a:t>Position</a:t>
                      </a:r>
                      <a:endParaRPr lang="en-US" sz="11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945" marR="66945" marT="0" marB="0" anchor="ctr"/>
                </a:tc>
              </a:tr>
              <a:tr h="30012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/>
                        <a:t>1.</a:t>
                      </a:r>
                      <a:endParaRPr lang="en-US" sz="1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945" marR="66945" marT="0" marB="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100" dirty="0" err="1" smtClean="0"/>
                        <a:t>Shri</a:t>
                      </a:r>
                      <a:r>
                        <a:rPr lang="en-IN" sz="1100" dirty="0" smtClean="0"/>
                        <a:t>. </a:t>
                      </a:r>
                      <a:r>
                        <a:rPr lang="en-IN" sz="1100" dirty="0" err="1" smtClean="0"/>
                        <a:t>Obed</a:t>
                      </a:r>
                      <a:r>
                        <a:rPr lang="en-IN" sz="1100" dirty="0" smtClean="0"/>
                        <a:t> </a:t>
                      </a:r>
                      <a:r>
                        <a:rPr lang="en-IN" sz="1100" dirty="0" err="1" smtClean="0"/>
                        <a:t>Zeliang</a:t>
                      </a:r>
                      <a:endParaRPr lang="en-US" sz="1100" dirty="0" smtClean="0"/>
                    </a:p>
                  </a:txBody>
                  <a:tcPr marL="66945" marR="6694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100" dirty="0"/>
                        <a:t>DFO cum DMU Head</a:t>
                      </a:r>
                      <a:endParaRPr lang="en-US" sz="1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945" marR="66945" marT="0" marB="0" anchor="ctr"/>
                </a:tc>
              </a:tr>
              <a:tr h="4665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/>
                        <a:t>2</a:t>
                      </a:r>
                      <a:r>
                        <a:rPr lang="en-US" sz="1100" dirty="0"/>
                        <a:t>.</a:t>
                      </a:r>
                      <a:endParaRPr lang="en-US" sz="1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945" marR="66945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100" dirty="0" err="1" smtClean="0"/>
                        <a:t>Shri</a:t>
                      </a:r>
                      <a:r>
                        <a:rPr lang="en-IN" sz="1100" dirty="0" smtClean="0"/>
                        <a:t>.</a:t>
                      </a:r>
                      <a:r>
                        <a:rPr lang="en-IN" sz="1100" baseline="0" dirty="0" smtClean="0"/>
                        <a:t> </a:t>
                      </a:r>
                      <a:r>
                        <a:rPr lang="en-IN" sz="1100" baseline="0" dirty="0" err="1" smtClean="0"/>
                        <a:t>Hauneu</a:t>
                      </a:r>
                      <a:r>
                        <a:rPr lang="en-IN" sz="1100" baseline="0" dirty="0" smtClean="0"/>
                        <a:t> </a:t>
                      </a:r>
                      <a:r>
                        <a:rPr lang="en-IN" sz="1100" baseline="0" dirty="0" err="1" smtClean="0"/>
                        <a:t>Zeliang</a:t>
                      </a:r>
                      <a:endParaRPr lang="en-US" sz="1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945" marR="6694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100" dirty="0" smtClean="0"/>
                        <a:t>Monitoring ,</a:t>
                      </a:r>
                      <a:r>
                        <a:rPr lang="en-IN" sz="1100" baseline="0" dirty="0" smtClean="0"/>
                        <a:t> Evaluation &amp; </a:t>
                      </a:r>
                      <a:r>
                        <a:rPr lang="en-IN" sz="1100" baseline="0" dirty="0" smtClean="0"/>
                        <a:t>Convergence Expert</a:t>
                      </a:r>
                      <a:endParaRPr lang="en-US" sz="1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945" marR="66945" marT="0" marB="0" anchor="ctr"/>
                </a:tc>
              </a:tr>
              <a:tr h="2987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3.</a:t>
                      </a:r>
                      <a:endParaRPr lang="en-US" sz="11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945" marR="66945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100" dirty="0" err="1"/>
                        <a:t>Shri</a:t>
                      </a:r>
                      <a:r>
                        <a:rPr lang="en-IN" sz="1100" dirty="0"/>
                        <a:t>. </a:t>
                      </a:r>
                      <a:r>
                        <a:rPr lang="en-IN" sz="1100" dirty="0" err="1"/>
                        <a:t>Ileukaibe</a:t>
                      </a:r>
                      <a:endParaRPr lang="en-US" sz="1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945" marR="6694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100" dirty="0"/>
                        <a:t>Planning &amp; Livelihood Expert</a:t>
                      </a:r>
                      <a:endParaRPr lang="en-US" sz="1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945" marR="66945" marT="0" marB="0" anchor="ctr"/>
                </a:tc>
              </a:tr>
              <a:tr h="2987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/>
                        <a:t>4.</a:t>
                      </a:r>
                      <a:endParaRPr lang="en-US" sz="1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945" marR="66945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100" dirty="0" err="1"/>
                        <a:t>Shri</a:t>
                      </a:r>
                      <a:r>
                        <a:rPr lang="en-IN" sz="1100" dirty="0"/>
                        <a:t>. </a:t>
                      </a:r>
                      <a:r>
                        <a:rPr lang="en-IN" sz="1100" dirty="0" err="1"/>
                        <a:t>Agumbe</a:t>
                      </a:r>
                      <a:r>
                        <a:rPr lang="en-IN" sz="1100" dirty="0"/>
                        <a:t> </a:t>
                      </a:r>
                      <a:r>
                        <a:rPr lang="en-IN" sz="1100" dirty="0" err="1"/>
                        <a:t>Nring</a:t>
                      </a:r>
                      <a:endParaRPr lang="en-US" sz="1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945" marR="6694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100" dirty="0"/>
                        <a:t>CB, IEC &amp; Documentation Expert</a:t>
                      </a:r>
                      <a:endParaRPr lang="en-US" sz="1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945" marR="66945" marT="0" marB="0" anchor="ctr"/>
                </a:tc>
              </a:tr>
              <a:tr h="2987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5.</a:t>
                      </a:r>
                      <a:endParaRPr lang="en-US" sz="11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945" marR="66945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100" dirty="0" smtClean="0"/>
                        <a:t>Smt. </a:t>
                      </a:r>
                      <a:r>
                        <a:rPr lang="en-IN" sz="1100" dirty="0" err="1" smtClean="0"/>
                        <a:t>Niepusino</a:t>
                      </a:r>
                      <a:r>
                        <a:rPr lang="en-IN" sz="1100" dirty="0" smtClean="0"/>
                        <a:t> </a:t>
                      </a:r>
                      <a:r>
                        <a:rPr lang="en-IN" sz="1100" dirty="0" err="1"/>
                        <a:t>Chalie</a:t>
                      </a:r>
                      <a:endParaRPr lang="en-US" sz="1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945" marR="6694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100" dirty="0"/>
                        <a:t>Data Entry/Computer Operator</a:t>
                      </a:r>
                      <a:endParaRPr lang="en-US" sz="1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945" marR="66945" marT="0" marB="0" anchor="ctr"/>
                </a:tc>
              </a:tr>
              <a:tr h="2987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/>
                        <a:t>6.</a:t>
                      </a:r>
                      <a:endParaRPr lang="en-US" sz="11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945" marR="66945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100" dirty="0" err="1"/>
                        <a:t>Shri</a:t>
                      </a:r>
                      <a:r>
                        <a:rPr lang="en-IN" sz="1100" dirty="0"/>
                        <a:t>. </a:t>
                      </a:r>
                      <a:r>
                        <a:rPr lang="en-IN" sz="1100" dirty="0" err="1"/>
                        <a:t>Seiminngam</a:t>
                      </a:r>
                      <a:endParaRPr lang="en-US" sz="1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945" marR="6694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100" dirty="0"/>
                        <a:t>Accounts Assistant</a:t>
                      </a:r>
                      <a:endParaRPr lang="en-US" sz="1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945" marR="66945" marT="0" marB="0" anchor="ctr"/>
                </a:tc>
              </a:tr>
              <a:tr h="2987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/>
                        <a:t>7.</a:t>
                      </a:r>
                      <a:endParaRPr lang="en-US" sz="1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945" marR="66945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100" dirty="0" smtClean="0"/>
                        <a:t>Smt. </a:t>
                      </a:r>
                      <a:r>
                        <a:rPr lang="en-IN" sz="1100" dirty="0" err="1"/>
                        <a:t>Khuni</a:t>
                      </a:r>
                      <a:endParaRPr lang="en-US" sz="1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945" marR="6694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100" dirty="0"/>
                        <a:t>Office Assistant</a:t>
                      </a:r>
                      <a:endParaRPr lang="en-US" sz="1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945" marR="66945" marT="0" marB="0" anchor="ctr"/>
                </a:tc>
              </a:tr>
              <a:tr h="29875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/>
                        <a:t>8.</a:t>
                      </a:r>
                      <a:endParaRPr lang="en-US" sz="1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945" marR="66945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100" dirty="0" err="1"/>
                        <a:t>Shri</a:t>
                      </a:r>
                      <a:r>
                        <a:rPr lang="en-IN" sz="1100" dirty="0"/>
                        <a:t>. </a:t>
                      </a:r>
                      <a:r>
                        <a:rPr lang="en-IN" sz="1100" dirty="0" err="1"/>
                        <a:t>Kerialak</a:t>
                      </a:r>
                      <a:endParaRPr lang="en-US" sz="1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945" marR="6694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100" dirty="0"/>
                        <a:t>Driver</a:t>
                      </a:r>
                      <a:endParaRPr lang="en-US" sz="1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6945" marR="66945" marT="0" marB="0" anchor="ctr"/>
                </a:tc>
              </a:tr>
            </a:tbl>
          </a:graphicData>
        </a:graphic>
      </p:graphicFrame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1790700" y="8382000"/>
            <a:ext cx="3276600" cy="3810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FMU HEAD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459000" y="8763000"/>
          <a:ext cx="5940000" cy="97200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966976"/>
                <a:gridCol w="3134454"/>
                <a:gridCol w="1838570"/>
              </a:tblGrid>
              <a:tr h="3240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 smtClean="0"/>
                        <a:t>Sl.No</a:t>
                      </a:r>
                      <a:endParaRPr lang="en-US" sz="11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/>
                        <a:t>Name</a:t>
                      </a:r>
                      <a:endParaRPr lang="en-US" sz="11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/>
                        <a:t>Range</a:t>
                      </a:r>
                      <a:r>
                        <a:rPr lang="en-US" sz="1100" dirty="0" smtClean="0"/>
                        <a:t>/ Beats</a:t>
                      </a:r>
                      <a:endParaRPr lang="en-US" sz="11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240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/>
                        <a:t>1.</a:t>
                      </a:r>
                      <a:endParaRPr lang="en-US" sz="1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100" dirty="0" err="1"/>
                        <a:t>Shri</a:t>
                      </a:r>
                      <a:r>
                        <a:rPr lang="en-IN" sz="1100" dirty="0"/>
                        <a:t>. </a:t>
                      </a:r>
                      <a:r>
                        <a:rPr lang="en-IN" sz="1100" dirty="0" err="1"/>
                        <a:t>Namsibo</a:t>
                      </a:r>
                      <a:r>
                        <a:rPr lang="en-IN" sz="1100" dirty="0"/>
                        <a:t> RFO</a:t>
                      </a:r>
                      <a:endParaRPr lang="en-US" sz="1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/>
                        <a:t>Tening</a:t>
                      </a:r>
                      <a:endParaRPr lang="en-US" sz="1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240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29540" algn="l"/>
                          <a:tab pos="340995" algn="l"/>
                        </a:tabLst>
                      </a:pPr>
                      <a:r>
                        <a:rPr lang="en-US" sz="1100" dirty="0"/>
                        <a:t>2.</a:t>
                      </a:r>
                      <a:endParaRPr lang="en-US" sz="1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100" dirty="0" err="1"/>
                        <a:t>Shri</a:t>
                      </a:r>
                      <a:r>
                        <a:rPr lang="en-IN" sz="1100" dirty="0"/>
                        <a:t>. </a:t>
                      </a:r>
                      <a:r>
                        <a:rPr lang="en-IN" sz="1100" dirty="0" err="1" smtClean="0"/>
                        <a:t>Nungsangtemjen</a:t>
                      </a:r>
                      <a:r>
                        <a:rPr lang="en-IN" sz="1100" dirty="0" smtClean="0"/>
                        <a:t> Dy</a:t>
                      </a:r>
                      <a:r>
                        <a:rPr lang="en-IN" sz="1100" dirty="0"/>
                        <a:t>. RFO</a:t>
                      </a:r>
                      <a:endParaRPr lang="en-US" sz="1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/>
                        <a:t>Peren</a:t>
                      </a:r>
                      <a:endParaRPr lang="en-US" sz="1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459000" y="2438401"/>
          <a:ext cx="5940000" cy="153060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919298"/>
                <a:gridCol w="2431458"/>
                <a:gridCol w="2589244"/>
              </a:tblGrid>
              <a:tr h="330200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8110" algn="l"/>
                        </a:tabLst>
                      </a:pPr>
                      <a:r>
                        <a:rPr lang="en-GB" sz="1200" dirty="0"/>
                        <a:t>NFMP Under </a:t>
                      </a:r>
                      <a:r>
                        <a:rPr lang="en-GB" sz="1200" dirty="0" err="1"/>
                        <a:t>Peren</a:t>
                      </a:r>
                      <a:r>
                        <a:rPr lang="en-GB" sz="1200" dirty="0"/>
                        <a:t> Forest Division</a:t>
                      </a:r>
                      <a:endParaRPr lang="en-US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30200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8110" algn="l"/>
                        </a:tabLst>
                      </a:pPr>
                      <a:r>
                        <a:rPr lang="en-US" sz="1200" dirty="0" err="1" smtClean="0"/>
                        <a:t>Sl.No</a:t>
                      </a:r>
                      <a:endParaRPr lang="en-US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8110" algn="l"/>
                        </a:tabLst>
                      </a:pPr>
                      <a:r>
                        <a:rPr lang="en-US" sz="1200" dirty="0" smtClean="0"/>
                        <a:t>Range</a:t>
                      </a:r>
                      <a:endParaRPr lang="en-US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8110" algn="l"/>
                        </a:tabLst>
                      </a:pPr>
                      <a:r>
                        <a:rPr lang="en-US" sz="1200" dirty="0" smtClean="0"/>
                        <a:t>Batch-1 Village</a:t>
                      </a:r>
                      <a:endParaRPr lang="en-US" sz="12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30200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8110" algn="l"/>
                        </a:tabLst>
                      </a:pPr>
                      <a:r>
                        <a:rPr lang="en-US" sz="1200" dirty="0"/>
                        <a:t>1.</a:t>
                      </a:r>
                      <a:endParaRPr lang="en-US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8110" algn="l"/>
                        </a:tabLst>
                      </a:pPr>
                      <a:r>
                        <a:rPr lang="en-US" sz="1200" dirty="0" err="1"/>
                        <a:t>Peren</a:t>
                      </a:r>
                      <a:r>
                        <a:rPr lang="en-US" sz="1200" dirty="0"/>
                        <a:t> Range</a:t>
                      </a:r>
                      <a:endParaRPr lang="en-US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228600" marR="0" indent="-228600" algn="l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118110" algn="l"/>
                        </a:tabLst>
                      </a:pPr>
                      <a:r>
                        <a:rPr lang="en-US" sz="1200" dirty="0" err="1" smtClean="0"/>
                        <a:t>Mpai</a:t>
                      </a:r>
                      <a:r>
                        <a:rPr lang="en-US" sz="1200" dirty="0" smtClean="0"/>
                        <a:t> </a:t>
                      </a:r>
                      <a:r>
                        <a:rPr lang="en-US" sz="1200" dirty="0" err="1" smtClean="0"/>
                        <a:t>Namchi</a:t>
                      </a:r>
                      <a:endParaRPr lang="en-US" sz="1200" dirty="0" smtClean="0"/>
                    </a:p>
                  </a:txBody>
                  <a:tcPr marL="68580" marR="68580" marT="0" marB="0" anchor="ctr"/>
                </a:tc>
              </a:tr>
              <a:tr h="540000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8110" algn="l"/>
                        </a:tabLst>
                      </a:pPr>
                      <a:r>
                        <a:rPr lang="en-US" sz="1200" dirty="0"/>
                        <a:t>2.</a:t>
                      </a:r>
                      <a:endParaRPr lang="en-US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18110" algn="l"/>
                        </a:tabLst>
                      </a:pPr>
                      <a:r>
                        <a:rPr lang="en-US" sz="1200" dirty="0" err="1"/>
                        <a:t>Tening</a:t>
                      </a:r>
                      <a:r>
                        <a:rPr lang="en-US" sz="1200" dirty="0"/>
                        <a:t> Range</a:t>
                      </a:r>
                      <a:endParaRPr lang="en-US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28600" marR="0" indent="-228600" algn="l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118110" algn="l"/>
                        </a:tabLst>
                      </a:pPr>
                      <a:r>
                        <a:rPr lang="en-US" sz="1200" dirty="0" err="1" smtClean="0"/>
                        <a:t>Nchangram</a:t>
                      </a:r>
                      <a:endParaRPr lang="en-US" sz="1200" dirty="0"/>
                    </a:p>
                    <a:p>
                      <a:pPr marL="228600" marR="0" indent="-228600" algn="l">
                        <a:lnSpc>
                          <a:spcPts val="1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118110" algn="l"/>
                        </a:tabLst>
                      </a:pPr>
                      <a:r>
                        <a:rPr lang="en-US" sz="1200" dirty="0" smtClean="0"/>
                        <a:t>Old </a:t>
                      </a:r>
                      <a:r>
                        <a:rPr lang="en-US" sz="1200" dirty="0" err="1" smtClean="0"/>
                        <a:t>Nkio</a:t>
                      </a:r>
                      <a:endParaRPr lang="en-US" sz="1200" dirty="0" smtClean="0"/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5" name="Picture 2" descr="C:\Users\hp\Desktop\JICA-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078" y="381000"/>
            <a:ext cx="1153922" cy="1066800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5" name="Rectangle 14"/>
          <p:cNvSpPr/>
          <p:nvPr/>
        </p:nvSpPr>
        <p:spPr>
          <a:xfrm>
            <a:off x="1600200" y="304800"/>
            <a:ext cx="3733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dirty="0" smtClean="0">
                <a:ln w="6350">
                  <a:solidFill>
                    <a:schemeClr val="tx1"/>
                  </a:solidFill>
                </a:ln>
                <a:solidFill>
                  <a:srgbClr val="1BCF4A"/>
                </a:solidFill>
                <a:latin typeface="Arial Black" pitchFamily="34" charset="0"/>
                <a:cs typeface="Times New Roman" pitchFamily="18" charset="0"/>
              </a:rPr>
              <a:t>  DIVISIONAL MANAGEMENT UNIT</a:t>
            </a:r>
          </a:p>
          <a:p>
            <a:pPr algn="ctr"/>
            <a:r>
              <a:rPr lang="en-GB" sz="2400" b="1" dirty="0" smtClean="0">
                <a:ln w="6350">
                  <a:solidFill>
                    <a:schemeClr val="tx1"/>
                  </a:solidFill>
                </a:ln>
                <a:solidFill>
                  <a:srgbClr val="1BCF4A"/>
                </a:solidFill>
                <a:latin typeface="Arial Black" pitchFamily="34" charset="0"/>
                <a:cs typeface="Times New Roman" pitchFamily="18" charset="0"/>
              </a:rPr>
              <a:t>(DMU) PEREN</a:t>
            </a:r>
          </a:p>
          <a:p>
            <a:pPr algn="ctr"/>
            <a:r>
              <a:rPr lang="en-GB" sz="2400" b="1" dirty="0" smtClean="0">
                <a:ln w="6350">
                  <a:solidFill>
                    <a:schemeClr val="tx1"/>
                  </a:solidFill>
                </a:ln>
                <a:solidFill>
                  <a:srgbClr val="1BCF4A"/>
                </a:solidFill>
                <a:latin typeface="Arial Black" pitchFamily="34" charset="0"/>
                <a:cs typeface="Times New Roman" pitchFamily="18" charset="0"/>
              </a:rPr>
              <a:t>NFMP</a:t>
            </a:r>
            <a:endParaRPr lang="en-US" sz="2400" dirty="0">
              <a:solidFill>
                <a:srgbClr val="1BCF4A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rot="5400000">
            <a:off x="2591594" y="2361406"/>
            <a:ext cx="304800" cy="15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457200"/>
            <a:ext cx="5867400" cy="646986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TRAINING CUM ORIENTATION PROGRAM FOR DMU SUPPORT STAFF</a:t>
            </a:r>
            <a:endParaRPr lang="en-US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1143000"/>
            <a:ext cx="5715000" cy="91940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DMU support staff attended 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one 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day training cum orientation program on 13</a:t>
            </a:r>
            <a:r>
              <a:rPr lang="en-US" sz="1600" baseline="30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November 2019 at Forest Office complex,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Kohima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conducted by project Management Consultant (PMC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).</a:t>
            </a:r>
            <a:endParaRPr lang="en-US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3000" y="4953000"/>
            <a:ext cx="5472000" cy="374571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MEETING OF DMU STAFF AND FMU HEAD </a:t>
            </a:r>
            <a:endParaRPr lang="en-US" sz="8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13" descr="C:\Users\hp\AppData\Local\Microsoft\Windows\INetCache\Content.Word\IMG-20191114-WA0000.jpg"/>
          <p:cNvPicPr/>
          <p:nvPr/>
        </p:nvPicPr>
        <p:blipFill>
          <a:blip r:embed="rId2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85800" y="2133600"/>
            <a:ext cx="5486400" cy="241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41" name="Picture 13" descr="20191114_114111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000" y="6248400"/>
            <a:ext cx="5472000" cy="3104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685800" y="5341203"/>
            <a:ext cx="5486400" cy="83099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indent="45720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Experience sharing session for DMU support staff after attending training cum orientation program was held on 14</a:t>
            </a:r>
            <a:r>
              <a:rPr lang="en-US" sz="1600" baseline="300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November 2019.</a:t>
            </a:r>
            <a:endParaRPr lang="en-US" sz="1600" dirty="0" smtClean="0">
              <a:solidFill>
                <a:schemeClr val="tx1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1000" y="457200"/>
            <a:ext cx="6096000" cy="919401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Field visit by DMU </a:t>
            </a:r>
            <a:r>
              <a:rPr lang="en-US" sz="1600" b="1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support </a:t>
            </a:r>
            <a:r>
              <a:rPr lang="en-US" sz="1600" b="1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staff </a:t>
            </a:r>
            <a:r>
              <a:rPr lang="en-US" sz="1600" b="1" dirty="0" err="1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Peren</a:t>
            </a:r>
            <a:r>
              <a:rPr lang="en-US" sz="1600" b="1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600" b="1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along with Field Management Unit for Batch 1 villages for introduction to the project works and interaction with JFMC members</a:t>
            </a:r>
            <a:endParaRPr lang="en-US" sz="2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1447800"/>
            <a:ext cx="6096000" cy="37457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Nchangram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Village 19</a:t>
            </a:r>
            <a:r>
              <a:rPr lang="en-US" sz="1600" baseline="300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November, 2019</a:t>
            </a:r>
            <a:endParaRPr lang="en-US" sz="2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1" descr="20191120_150815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878600"/>
            <a:ext cx="2952000" cy="2160000"/>
          </a:xfrm>
          <a:prstGeom prst="rect">
            <a:avLst/>
          </a:prstGeom>
          <a:noFill/>
        </p:spPr>
      </p:pic>
      <p:pic>
        <p:nvPicPr>
          <p:cNvPr id="9219" name="Picture 2" descr="20191119_121400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25000" y="1878591"/>
            <a:ext cx="2952000" cy="2160000"/>
          </a:xfrm>
          <a:prstGeom prst="rect">
            <a:avLst/>
          </a:prstGeom>
          <a:noFill/>
        </p:spPr>
      </p:pic>
      <p:pic>
        <p:nvPicPr>
          <p:cNvPr id="9222" name="Picture 6" descr="20191121_104047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4545600"/>
            <a:ext cx="2952000" cy="2160000"/>
          </a:xfrm>
          <a:prstGeom prst="rect">
            <a:avLst/>
          </a:prstGeom>
          <a:noFill/>
        </p:spPr>
      </p:pic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42900" y="4164600"/>
            <a:ext cx="6172200" cy="3385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 Old </a:t>
            </a:r>
            <a:r>
              <a:rPr lang="en-US" sz="16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Nkio</a:t>
            </a:r>
            <a:r>
              <a:rPr lang="en-US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Village 21</a:t>
            </a:r>
            <a:r>
              <a:rPr lang="en-US" sz="1600" baseline="30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st</a:t>
            </a:r>
            <a:r>
              <a:rPr lang="en-US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November, 2019</a:t>
            </a:r>
            <a:endParaRPr lang="en-US" sz="1600" dirty="0"/>
          </a:p>
        </p:txBody>
      </p:sp>
      <p:pic>
        <p:nvPicPr>
          <p:cNvPr id="27" name="Picture 26" descr="E:\Photos Folder\field visit old Nkio 21 Nov\20191121_10233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81399" y="4545600"/>
            <a:ext cx="295200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7" descr="E:\Photos Folder\field visit Mpai namci 26th nov\20191127_082410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2900" y="7212600"/>
            <a:ext cx="295200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8" descr="E:\Photos Folder\field visit Mpai namci 26th nov\20191126_135311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63100" y="7212600"/>
            <a:ext cx="295200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30" name="Rectangle 14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42900" y="6831600"/>
            <a:ext cx="6172200" cy="3385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3. </a:t>
            </a:r>
            <a:r>
              <a:rPr lang="en-US" sz="16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Mpai</a:t>
            </a:r>
            <a:r>
              <a:rPr lang="en-US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Namci</a:t>
            </a:r>
            <a:r>
              <a:rPr lang="en-US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Village 24</a:t>
            </a:r>
            <a:r>
              <a:rPr lang="en-US" sz="1600" baseline="30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</a:t>
            </a:r>
            <a:r>
              <a:rPr lang="en-US" sz="16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November, 2019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81000" y="457200"/>
            <a:ext cx="6096000" cy="1191816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With the dedicated effort of the FMU and staff the construction of Range Level offices and Staff quarters funded by NFMP were successfully completed and officially inaugurated in November 2019.</a:t>
            </a:r>
            <a:endParaRPr lang="en-US" sz="2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r="14745"/>
          <a:stretch>
            <a:fillRect/>
          </a:stretch>
        </p:blipFill>
        <p:spPr bwMode="auto">
          <a:xfrm>
            <a:off x="381000" y="2209800"/>
            <a:ext cx="2952000" cy="171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 l="15627"/>
          <a:stretch>
            <a:fillRect/>
          </a:stretch>
        </p:blipFill>
        <p:spPr bwMode="auto">
          <a:xfrm>
            <a:off x="3505200" y="2209800"/>
            <a:ext cx="2952000" cy="171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/>
          <a:srcRect t="9071" r="14745" b="24405"/>
          <a:stretch>
            <a:fillRect/>
          </a:stretch>
        </p:blipFill>
        <p:spPr bwMode="auto">
          <a:xfrm>
            <a:off x="459000" y="7086600"/>
            <a:ext cx="5940000" cy="2253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4" descr="C:\Users\hp\Desktop\aug to dec 2019\Photos Folder\Inauguration of forest range office tening\IMG-20200724-WA0021.jpg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" y="4633200"/>
            <a:ext cx="2952000" cy="1764000"/>
          </a:xfrm>
          <a:prstGeom prst="rect">
            <a:avLst/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8" name="Picture 5" descr="C:\Users\hp\Desktop\aug to dec 2019\Photos Folder\Inauguration of forest range office tening\IMG-20200724-WA002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05200" y="4629600"/>
            <a:ext cx="2952000" cy="1771200"/>
          </a:xfrm>
          <a:prstGeom prst="rect">
            <a:avLst/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0" name="TextBox 19"/>
          <p:cNvSpPr txBox="1"/>
          <p:nvPr/>
        </p:nvSpPr>
        <p:spPr>
          <a:xfrm>
            <a:off x="381000" y="1600200"/>
            <a:ext cx="6019800" cy="57888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IN" sz="1400" dirty="0" smtClean="0"/>
              <a:t>Range Office Building, </a:t>
            </a:r>
            <a:r>
              <a:rPr lang="en-IN" sz="1400" dirty="0" err="1" smtClean="0"/>
              <a:t>Peren</a:t>
            </a:r>
            <a:r>
              <a:rPr lang="en-IN" sz="1400" dirty="0" smtClean="0"/>
              <a:t> inaugurated by Dr. </a:t>
            </a:r>
            <a:r>
              <a:rPr lang="en-IN" sz="1400" dirty="0" err="1" smtClean="0"/>
              <a:t>Sentitula</a:t>
            </a:r>
            <a:r>
              <a:rPr lang="en-IN" sz="1400" dirty="0" smtClean="0"/>
              <a:t> IFS, DFO </a:t>
            </a:r>
            <a:r>
              <a:rPr lang="en-IN" sz="1400" dirty="0" err="1" smtClean="0"/>
              <a:t>Peren</a:t>
            </a:r>
            <a:r>
              <a:rPr lang="en-IN" sz="1400" dirty="0" smtClean="0"/>
              <a:t> on 20</a:t>
            </a:r>
            <a:r>
              <a:rPr lang="en-IN" sz="1400" baseline="30000" dirty="0" smtClean="0"/>
              <a:t>th</a:t>
            </a:r>
            <a:r>
              <a:rPr lang="en-IN" sz="1400" dirty="0" smtClean="0"/>
              <a:t> November, 2019</a:t>
            </a:r>
            <a:endParaRPr lang="en-US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381000" y="3993118"/>
            <a:ext cx="6019800" cy="57888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IN" sz="1400" dirty="0" smtClean="0"/>
              <a:t>Range Office Building, </a:t>
            </a:r>
            <a:r>
              <a:rPr lang="en-IN" sz="1400" dirty="0" err="1" smtClean="0"/>
              <a:t>Tening</a:t>
            </a:r>
            <a:r>
              <a:rPr lang="en-IN" sz="1400" dirty="0" smtClean="0"/>
              <a:t> inaugurated by </a:t>
            </a:r>
            <a:r>
              <a:rPr lang="en-IN" sz="1400" dirty="0" err="1" smtClean="0"/>
              <a:t>M.Obed</a:t>
            </a:r>
            <a:r>
              <a:rPr lang="en-IN" sz="1400" dirty="0" smtClean="0"/>
              <a:t> </a:t>
            </a:r>
            <a:r>
              <a:rPr lang="en-IN" sz="1400" dirty="0" err="1" smtClean="0"/>
              <a:t>Zeliang</a:t>
            </a:r>
            <a:r>
              <a:rPr lang="en-IN" sz="1400" dirty="0" smtClean="0"/>
              <a:t> ADMU, </a:t>
            </a:r>
            <a:r>
              <a:rPr lang="en-IN" sz="1400" dirty="0" err="1" smtClean="0"/>
              <a:t>Peren</a:t>
            </a:r>
            <a:r>
              <a:rPr lang="en-IN" sz="1400" dirty="0" smtClean="0"/>
              <a:t> on 25</a:t>
            </a:r>
            <a:r>
              <a:rPr lang="en-IN" sz="1400" baseline="30000" dirty="0" smtClean="0"/>
              <a:t>th</a:t>
            </a:r>
            <a:r>
              <a:rPr lang="en-IN" sz="1400" dirty="0" smtClean="0"/>
              <a:t> November, 2019</a:t>
            </a:r>
            <a:endParaRPr lang="en-US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441000" y="6477000"/>
            <a:ext cx="5976000" cy="646331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indent="228600" algn="ctr" fontAlgn="base">
              <a:spcBef>
                <a:spcPct val="0"/>
              </a:spcBef>
              <a:spcAft>
                <a:spcPct val="0"/>
              </a:spcAft>
            </a:pPr>
            <a:r>
              <a:rPr lang="en-GB" b="1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Row of staff quarters constructed under NFMP </a:t>
            </a:r>
            <a:r>
              <a:rPr lang="en-GB" b="1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at </a:t>
            </a:r>
            <a:r>
              <a:rPr lang="en-GB" b="1" dirty="0" err="1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Tening</a:t>
            </a:r>
            <a:r>
              <a:rPr lang="en-GB" b="1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Forest Colony</a:t>
            </a:r>
            <a:endParaRPr lang="en-US" sz="8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5000" r="-6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7000" y="552271"/>
            <a:ext cx="6264000" cy="120032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>
              <a:tabLst>
                <a:tab pos="2962275" algn="l"/>
              </a:tabLst>
            </a:pP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Divisional staff along with DMU Support staff organized a farewell function for the outgoing DFO cum DMU Head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Peren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Dr.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Sentitula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IFS on 20</a:t>
            </a:r>
            <a:r>
              <a:rPr lang="en-US" baseline="30000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December 2019 at Divisional Forest Office 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Jalukie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685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169" name="Picture 23" descr="20191220_140455(0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7000" y="1883980"/>
            <a:ext cx="6084000" cy="2307020"/>
          </a:xfrm>
          <a:prstGeom prst="rect">
            <a:avLst/>
          </a:prstGeom>
          <a:noFill/>
        </p:spPr>
      </p:pic>
      <p:pic>
        <p:nvPicPr>
          <p:cNvPr id="20" name="Picture 19" descr="E:\Photos Folder\23rd Jan Field Inspection by PMC\IMG_0083.JPG"/>
          <p:cNvPicPr>
            <a:picLocks/>
          </p:cNvPicPr>
          <p:nvPr/>
        </p:nvPicPr>
        <p:blipFill>
          <a:blip r:embed="rId4" cstate="print"/>
          <a:srcRect l="5115" r="7033"/>
          <a:stretch>
            <a:fillRect/>
          </a:stretch>
        </p:blipFill>
        <p:spPr bwMode="auto">
          <a:xfrm>
            <a:off x="381000" y="6903720"/>
            <a:ext cx="2895600" cy="2468880"/>
          </a:xfrm>
          <a:prstGeom prst="rect">
            <a:avLst/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2" name="TextBox 21"/>
          <p:cNvSpPr txBox="1"/>
          <p:nvPr/>
        </p:nvSpPr>
        <p:spPr>
          <a:xfrm>
            <a:off x="609600" y="4705290"/>
            <a:ext cx="5638800" cy="40011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indent="228600" algn="ctr" fontAlgn="base">
              <a:spcBef>
                <a:spcPct val="0"/>
              </a:spcBef>
              <a:spcAft>
                <a:spcPct val="0"/>
              </a:spcAft>
            </a:pPr>
            <a:r>
              <a:rPr lang="en-GB" b="1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GB" sz="2000" b="1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PMC Field Visit</a:t>
            </a:r>
            <a:endParaRPr lang="en-US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5000" y="5181362"/>
            <a:ext cx="6048000" cy="160043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228600" fontAlgn="base">
              <a:spcBef>
                <a:spcPct val="0"/>
              </a:spcBef>
              <a:spcAft>
                <a:spcPct val="0"/>
              </a:spcAft>
            </a:pPr>
            <a:r>
              <a:rPr lang="en-GB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PMC team lead by V. </a:t>
            </a:r>
            <a:r>
              <a:rPr lang="en-GB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Arora</a:t>
            </a:r>
            <a:r>
              <a:rPr lang="en-GB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visited Batch – I villages under </a:t>
            </a:r>
            <a:r>
              <a:rPr lang="en-GB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Peren</a:t>
            </a:r>
            <a:r>
              <a:rPr lang="en-GB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Division Viz. </a:t>
            </a:r>
            <a:r>
              <a:rPr lang="en-GB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Nchangram</a:t>
            </a:r>
            <a:r>
              <a:rPr lang="en-GB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Village under </a:t>
            </a:r>
            <a:r>
              <a:rPr lang="en-GB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Tening</a:t>
            </a:r>
            <a:r>
              <a:rPr lang="en-GB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Range and </a:t>
            </a:r>
            <a:r>
              <a:rPr lang="en-GB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Mpai</a:t>
            </a:r>
            <a:r>
              <a:rPr lang="en-GB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Namci</a:t>
            </a:r>
            <a:r>
              <a:rPr lang="en-GB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Village under </a:t>
            </a:r>
            <a:r>
              <a:rPr lang="en-GB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Peren</a:t>
            </a:r>
            <a:r>
              <a:rPr lang="en-GB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Range on 23</a:t>
            </a:r>
            <a:r>
              <a:rPr lang="en-GB" sz="1400" baseline="30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rd</a:t>
            </a:r>
            <a:r>
              <a:rPr lang="en-GB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January 2020.</a:t>
            </a:r>
            <a:endParaRPr lang="en-US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indent="228600" fontAlgn="base">
              <a:spcBef>
                <a:spcPct val="0"/>
              </a:spcBef>
              <a:spcAft>
                <a:spcPct val="0"/>
              </a:spcAft>
            </a:pPr>
            <a:r>
              <a:rPr lang="en-GB" sz="14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PMC team was accompanied by </a:t>
            </a:r>
            <a:r>
              <a:rPr lang="en-GB" sz="14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Shri</a:t>
            </a:r>
            <a:r>
              <a:rPr lang="en-GB" sz="14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lang="en-GB" sz="14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M.Obed</a:t>
            </a:r>
            <a:r>
              <a:rPr lang="en-GB" sz="14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GB" sz="14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Zeliang</a:t>
            </a:r>
            <a:r>
              <a:rPr lang="en-GB" sz="14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DMU Head </a:t>
            </a:r>
            <a:r>
              <a:rPr lang="en-GB" sz="14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Peren</a:t>
            </a:r>
            <a:r>
              <a:rPr lang="en-GB" sz="14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with 2 FMUs </a:t>
            </a:r>
            <a:r>
              <a:rPr lang="en-GB" sz="14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Shri</a:t>
            </a:r>
            <a:r>
              <a:rPr lang="en-GB" sz="14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lang="en-GB" sz="14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Namsibo</a:t>
            </a:r>
            <a:r>
              <a:rPr lang="en-GB" sz="14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FMU </a:t>
            </a:r>
            <a:r>
              <a:rPr lang="en-GB" sz="14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Tening</a:t>
            </a:r>
            <a:r>
              <a:rPr lang="en-GB" sz="14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and </a:t>
            </a:r>
            <a:r>
              <a:rPr lang="en-GB" sz="14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Shri</a:t>
            </a:r>
            <a:r>
              <a:rPr lang="en-GB" sz="14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lang="en-GB" sz="14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Nungsangtemjen</a:t>
            </a:r>
            <a:r>
              <a:rPr lang="en-GB" sz="14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FMU </a:t>
            </a:r>
            <a:r>
              <a:rPr lang="en-GB" sz="14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Peren</a:t>
            </a:r>
            <a:r>
              <a:rPr lang="en-GB" sz="14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along with 2 DMU support staff </a:t>
            </a:r>
            <a:r>
              <a:rPr lang="en-GB" sz="14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Shri</a:t>
            </a:r>
            <a:r>
              <a:rPr lang="en-GB" sz="14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lang="en-GB" sz="14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Agumbe</a:t>
            </a:r>
            <a:r>
              <a:rPr lang="en-GB" sz="14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Documentation Expert and </a:t>
            </a:r>
            <a:r>
              <a:rPr lang="en-GB" sz="14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Shri</a:t>
            </a:r>
            <a:r>
              <a:rPr lang="en-GB" sz="14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lang="en-GB" sz="14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Ileukaibe</a:t>
            </a:r>
            <a:r>
              <a:rPr lang="en-GB" sz="14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Planning and Livelihood Expert.</a:t>
            </a:r>
            <a:endParaRPr lang="en-GB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rrowheads="1"/>
          </p:cNvPicPr>
          <p:nvPr/>
        </p:nvPicPr>
        <p:blipFill>
          <a:blip r:embed="rId5" cstate="print"/>
          <a:srcRect l="11855"/>
          <a:stretch>
            <a:fillRect/>
          </a:stretch>
        </p:blipFill>
        <p:spPr bwMode="auto">
          <a:xfrm>
            <a:off x="3573000" y="6903720"/>
            <a:ext cx="2880000" cy="2450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5000" r="-6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E:\Photos Folder\23rd Jan Field Inspection by PMC\IMG_002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579275"/>
            <a:ext cx="2952000" cy="1685925"/>
          </a:xfrm>
          <a:prstGeom prst="rect">
            <a:avLst/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1" name="Picture 10" descr="F:\New folder (4)\20200123_11274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24250" y="1571625"/>
            <a:ext cx="2952750" cy="1685925"/>
          </a:xfrm>
          <a:prstGeom prst="rect">
            <a:avLst/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381000" y="457200"/>
            <a:ext cx="5943600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PMC Team along with DMU Head interactions with JFMC Members, 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Youth &amp; 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SHG Members and visit to Nursery &amp; Treatment site</a:t>
            </a:r>
            <a:r>
              <a:rPr lang="en-US" sz="1600" dirty="0" smtClean="0">
                <a:solidFill>
                  <a:schemeClr val="tx1"/>
                </a:solidFill>
                <a:latin typeface="Comic Sans MS" pitchFamily="66" charset="0"/>
                <a:ea typeface="Times New Roman" pitchFamily="18" charset="0"/>
                <a:cs typeface="Times New Roman" pitchFamily="18" charset="0"/>
              </a:rPr>
              <a:t>.</a:t>
            </a:r>
            <a:endParaRPr lang="en-US" sz="2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14" descr="F:\Tening Innauguration\20191125_14525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5200" y="3409950"/>
            <a:ext cx="2952000" cy="1771650"/>
          </a:xfrm>
          <a:prstGeom prst="rect">
            <a:avLst/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1611000" y="1219200"/>
            <a:ext cx="3636000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Nchangram</a:t>
            </a:r>
            <a:r>
              <a:rPr kumimoji="0" lang="en-US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Village under FMU </a:t>
            </a:r>
            <a:r>
              <a:rPr kumimoji="0" lang="en-US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Tening</a:t>
            </a:r>
            <a:endParaRPr kumimoji="0" lang="en-US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16" descr="E:\Photos Folder\23rd Jan Field Inspection by PMC\IMG_009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0050" y="5819775"/>
            <a:ext cx="2952750" cy="1728000"/>
          </a:xfrm>
          <a:prstGeom prst="rect">
            <a:avLst/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8" name="Picture 17" descr="F:\nursery and building\mpai nursery\20191126_134319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66800" y="7620000"/>
            <a:ext cx="4572000" cy="1676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1" name="Rectangle 20"/>
          <p:cNvSpPr/>
          <p:nvPr/>
        </p:nvSpPr>
        <p:spPr>
          <a:xfrm>
            <a:off x="1981200" y="5410200"/>
            <a:ext cx="2895600" cy="33855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Mpai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Village under FMU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Peren</a:t>
            </a:r>
            <a:endParaRPr lang="en-US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29000" y="5791200"/>
            <a:ext cx="2952000" cy="172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2"/>
          <p:cNvPicPr>
            <a:picLocks noChangeArrowheads="1"/>
          </p:cNvPicPr>
          <p:nvPr/>
        </p:nvPicPr>
        <p:blipFill>
          <a:blip r:embed="rId9" cstate="print"/>
          <a:srcRect t="11981"/>
          <a:stretch>
            <a:fillRect/>
          </a:stretch>
        </p:blipFill>
        <p:spPr bwMode="auto">
          <a:xfrm>
            <a:off x="381000" y="3417600"/>
            <a:ext cx="2952000" cy="17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457200"/>
            <a:ext cx="6096000" cy="125991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indent="457200"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2000" b="1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Training on Accounting and </a:t>
            </a:r>
            <a:r>
              <a:rPr lang="en-GB" sz="2000" b="1" dirty="0" smtClean="0">
                <a:solidFill>
                  <a:schemeClr val="bg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Office Procedures </a:t>
            </a:r>
            <a:r>
              <a:rPr lang="en-GB" sz="2000" b="1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held on 21</a:t>
            </a:r>
            <a:r>
              <a:rPr lang="en-GB" sz="2000" b="1" baseline="30000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st</a:t>
            </a:r>
            <a:r>
              <a:rPr lang="en-GB" sz="2000" b="1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January, 2020 at Forest Office Complex, Conference Hall, </a:t>
            </a:r>
            <a:r>
              <a:rPr lang="en-GB" sz="2000" b="1" dirty="0" err="1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Kohima</a:t>
            </a:r>
            <a:r>
              <a:rPr lang="en-GB" sz="2000" b="1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en-GB" sz="2000" b="1" dirty="0" smtClean="0">
              <a:solidFill>
                <a:schemeClr val="bg1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indent="45720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sz="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 descr="C:\Users\hp\AppData\Local\Microsoft\Windows\INetCache\Content.Word\IMG-20200213-WA0000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9000" y="1783200"/>
            <a:ext cx="5760000" cy="248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762000" y="6705600"/>
            <a:ext cx="556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67000" y="4343400"/>
            <a:ext cx="5724000" cy="153233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indent="457200" algn="ctr" fontAlgn="base">
              <a:spcBef>
                <a:spcPct val="0"/>
              </a:spcBef>
              <a:spcAft>
                <a:spcPct val="0"/>
              </a:spcAft>
            </a:pPr>
            <a:r>
              <a:rPr lang="en-GB" b="1" u="sng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Divisional Level Annual </a:t>
            </a:r>
            <a:r>
              <a:rPr lang="en-GB" b="1" u="sng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Review Meeting </a:t>
            </a:r>
            <a:r>
              <a:rPr lang="en-US" b="1" u="sng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en-US" b="1" u="sng" dirty="0" smtClean="0">
              <a:solidFill>
                <a:schemeClr val="tx1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57200" algn="ctr" fontAlgn="base">
              <a:spcBef>
                <a:spcPct val="0"/>
              </a:spcBef>
              <a:spcAft>
                <a:spcPct val="0"/>
              </a:spcAft>
            </a:pPr>
            <a:r>
              <a:rPr lang="en-GB" b="1" u="sng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</a:t>
            </a:r>
            <a:r>
              <a:rPr lang="en-GB" b="1" u="sng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19</a:t>
            </a:r>
            <a:r>
              <a:rPr lang="en-GB" b="1" u="sng" baseline="30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</a:t>
            </a:r>
            <a:r>
              <a:rPr lang="en-GB" b="1" u="sng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&amp; 20</a:t>
            </a:r>
            <a:r>
              <a:rPr lang="en-GB" b="1" u="sng" baseline="30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</a:t>
            </a:r>
            <a:r>
              <a:rPr lang="en-GB" b="1" u="sng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March   2020)</a:t>
            </a:r>
            <a:r>
              <a:rPr lang="en-US" b="1" u="sng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en-US" b="1" u="sng" dirty="0" smtClean="0">
              <a:solidFill>
                <a:schemeClr val="tx1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indent="457200"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DMU </a:t>
            </a:r>
            <a:r>
              <a:rPr lang="en-GB" sz="16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Peren</a:t>
            </a:r>
            <a:r>
              <a:rPr lang="en-GB" sz="16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GB" sz="16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conducted Divisional Level Annual Review Meeting on </a:t>
            </a:r>
            <a:r>
              <a:rPr lang="en-GB" sz="16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19</a:t>
            </a:r>
            <a:r>
              <a:rPr lang="en-GB" sz="1600" baseline="30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</a:t>
            </a:r>
            <a:r>
              <a:rPr lang="en-GB" sz="16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&amp; 20</a:t>
            </a:r>
            <a:r>
              <a:rPr lang="en-GB" sz="1600" baseline="30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</a:t>
            </a:r>
            <a:r>
              <a:rPr lang="en-GB" sz="16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March </a:t>
            </a:r>
            <a:r>
              <a:rPr lang="en-GB" sz="16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2020 </a:t>
            </a:r>
            <a:r>
              <a:rPr lang="en-GB" sz="16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at the Forest Resource Centre, </a:t>
            </a:r>
            <a:r>
              <a:rPr lang="en-GB" sz="16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Jalukie</a:t>
            </a:r>
            <a:r>
              <a:rPr lang="en-GB" sz="16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endParaRPr lang="en-GB" sz="16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11" descr="C:\Users\hp\Desktop\New folder (2)\IMG-20200321-WA0007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9000" y="6096000"/>
            <a:ext cx="5400000" cy="32004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2200" y="3576399"/>
            <a:ext cx="2016000" cy="16764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GB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DFO Cum DMU Head </a:t>
            </a:r>
            <a:r>
              <a:rPr lang="en-GB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Peren</a:t>
            </a:r>
            <a:r>
              <a:rPr lang="en-GB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GB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Shri</a:t>
            </a:r>
            <a:r>
              <a:rPr lang="en-GB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M. </a:t>
            </a:r>
            <a:r>
              <a:rPr lang="en-GB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Obed</a:t>
            </a:r>
            <a:r>
              <a:rPr lang="en-GB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GB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Zeliang</a:t>
            </a:r>
            <a:r>
              <a:rPr lang="en-GB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delivering  the key note address.</a:t>
            </a:r>
            <a:endParaRPr lang="en-GB" sz="3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3" descr="C:\Users\hp\Desktop\New folder (2)\IMG20200320112837.jpg"/>
          <p:cNvPicPr/>
          <p:nvPr/>
        </p:nvPicPr>
        <p:blipFill>
          <a:blip r:embed="rId2" cstate="print"/>
          <a:srcRect t="13333"/>
          <a:stretch>
            <a:fillRect/>
          </a:stretch>
        </p:blipFill>
        <p:spPr bwMode="auto">
          <a:xfrm>
            <a:off x="2362201" y="533400"/>
            <a:ext cx="2133599" cy="298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5" name="Picture 14" descr="C:\Users\hp\Desktop\New folder (2)\IMG20200320113932.jpg"/>
          <p:cNvPicPr/>
          <p:nvPr/>
        </p:nvPicPr>
        <p:blipFill>
          <a:blip r:embed="rId3" cstate="print"/>
          <a:srcRect t="13333"/>
          <a:stretch>
            <a:fillRect/>
          </a:stretch>
        </p:blipFill>
        <p:spPr bwMode="auto">
          <a:xfrm>
            <a:off x="304800" y="533400"/>
            <a:ext cx="1981200" cy="298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6" name="Picture 15" descr="C:\Users\hp\Desktop\New folder (2)\IMG20200320114646.jpg"/>
          <p:cNvPicPr/>
          <p:nvPr/>
        </p:nvPicPr>
        <p:blipFill>
          <a:blip r:embed="rId4" cstate="print"/>
          <a:srcRect t="13333"/>
          <a:stretch>
            <a:fillRect/>
          </a:stretch>
        </p:blipFill>
        <p:spPr bwMode="auto">
          <a:xfrm>
            <a:off x="4533900" y="533400"/>
            <a:ext cx="2019300" cy="298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304800" y="3576399"/>
            <a:ext cx="1981200" cy="919401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Shri</a:t>
            </a:r>
            <a: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en-GB" sz="16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Namsibo</a:t>
            </a:r>
            <a: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FMU </a:t>
            </a:r>
            <a:r>
              <a:rPr kumimoji="0" lang="en-GB" sz="16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Tening</a:t>
            </a:r>
            <a: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presenting activities </a:t>
            </a:r>
            <a: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report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2"/>
          <p:cNvSpPr>
            <a:spLocks noChangeArrowheads="1"/>
          </p:cNvSpPr>
          <p:nvPr/>
        </p:nvSpPr>
        <p:spPr bwMode="auto">
          <a:xfrm>
            <a:off x="4573200" y="3576399"/>
            <a:ext cx="1980000" cy="1464231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GB" sz="16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Shri</a:t>
            </a:r>
            <a: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Nungsangtemjen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FMU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Peren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GB" sz="1600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presenting activities </a:t>
            </a:r>
            <a:r>
              <a:rPr lang="en-GB" sz="1600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report</a:t>
            </a:r>
            <a:endParaRPr lang="en-US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C:\Users\hp\Desktop\New folder (2)\IMG-20200321-WA0005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" y="6553200"/>
            <a:ext cx="2016000" cy="2667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9" name="Picture 8" descr="C:\Users\hp\Desktop\New folder (2)\IMG-20200321-WA0006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95800" y="6553200"/>
            <a:ext cx="2016000" cy="266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457200" y="5831680"/>
            <a:ext cx="5943600" cy="57888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IN" sz="1400" dirty="0" smtClean="0"/>
              <a:t>JFMC Chairman of Project Villages sharing </a:t>
            </a:r>
            <a:r>
              <a:rPr lang="en-IN" sz="1400" dirty="0" smtClean="0"/>
              <a:t>their </a:t>
            </a:r>
            <a:r>
              <a:rPr lang="en-IN" sz="1400" dirty="0" smtClean="0"/>
              <a:t>experiences in the meeting</a:t>
            </a:r>
            <a:endParaRPr lang="en-US" sz="1400" dirty="0"/>
          </a:p>
        </p:txBody>
      </p:sp>
      <p:pic>
        <p:nvPicPr>
          <p:cNvPr id="1026" name="Picture 2"/>
          <p:cNvPicPr>
            <a:picLocks noChangeArrowheads="1"/>
          </p:cNvPicPr>
          <p:nvPr/>
        </p:nvPicPr>
        <p:blipFill>
          <a:blip r:embed="rId7"/>
          <a:srcRect l="30556" t="37963" r="42361" b="11561"/>
          <a:stretch>
            <a:fillRect/>
          </a:stretch>
        </p:blipFill>
        <p:spPr bwMode="auto">
          <a:xfrm>
            <a:off x="2421000" y="6553200"/>
            <a:ext cx="2016000" cy="26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:\Users\hp\Desktop\New folder (2)\IMG2020032012411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533400"/>
            <a:ext cx="1752600" cy="43014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 descr="C:\Users\hp\Desktop\New folder (2)\IMG2020032012485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533400"/>
            <a:ext cx="1828800" cy="43109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14" descr="C:\Users\hp\Desktop\New folder (2)\IMG2020032012570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400" y="533400"/>
            <a:ext cx="1828800" cy="43211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533400" y="5029200"/>
            <a:ext cx="1800000" cy="64633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Shri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Agumbe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Nring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DMU-03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presentation</a:t>
            </a:r>
            <a:r>
              <a:rPr kumimoji="0" lang="en-US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on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annual activity report.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2438400" y="5029200"/>
            <a:ext cx="1800000" cy="83099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Shri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Ileukaibe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DMU-01 presentation</a:t>
            </a:r>
            <a:r>
              <a:rPr kumimoji="0" lang="en-US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on improvement and suggestion of the project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4343400" y="4953000"/>
            <a:ext cx="1800000" cy="120032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Shri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kumimoji="0" lang="en-US" sz="1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Seiminngam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Account 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Asst. 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presentation 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on 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maintenance of cash 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book, </a:t>
            </a:r>
            <a:r>
              <a:rPr kumimoji="0" lang="en-US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cheque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book, ledger account, etc.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33600" y="6754177"/>
            <a:ext cx="2514600" cy="408623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b="1" dirty="0" smtClean="0">
                <a:latin typeface="Times New Roman" pitchFamily="18" charset="0"/>
                <a:cs typeface="Times New Roman" pitchFamily="18" charset="0"/>
              </a:rPr>
              <a:t>Contact address: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19200" y="7467600"/>
            <a:ext cx="4267200" cy="163449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IN" b="1" dirty="0" smtClean="0">
                <a:latin typeface="Times New Roman" pitchFamily="18" charset="0"/>
                <a:cs typeface="Times New Roman" pitchFamily="18" charset="0"/>
              </a:rPr>
              <a:t>Divisional Forest Office</a:t>
            </a:r>
          </a:p>
          <a:p>
            <a:pPr algn="ctr"/>
            <a:r>
              <a:rPr lang="en-IN" b="1" dirty="0" err="1" smtClean="0">
                <a:latin typeface="Times New Roman" pitchFamily="18" charset="0"/>
                <a:cs typeface="Times New Roman" pitchFamily="18" charset="0"/>
              </a:rPr>
              <a:t>Keleilwa</a:t>
            </a:r>
            <a:r>
              <a:rPr lang="en-IN" b="1" dirty="0" smtClean="0">
                <a:latin typeface="Times New Roman" pitchFamily="18" charset="0"/>
                <a:cs typeface="Times New Roman" pitchFamily="18" charset="0"/>
              </a:rPr>
              <a:t> Colony</a:t>
            </a:r>
          </a:p>
          <a:p>
            <a:pPr algn="ctr"/>
            <a:r>
              <a:rPr lang="en-IN" b="1" dirty="0" err="1" smtClean="0">
                <a:latin typeface="Times New Roman" pitchFamily="18" charset="0"/>
                <a:cs typeface="Times New Roman" pitchFamily="18" charset="0"/>
              </a:rPr>
              <a:t>Jalukie</a:t>
            </a:r>
            <a:r>
              <a:rPr lang="en-IN" b="1" dirty="0" smtClean="0">
                <a:latin typeface="Times New Roman" pitchFamily="18" charset="0"/>
                <a:cs typeface="Times New Roman" pitchFamily="18" charset="0"/>
              </a:rPr>
              <a:t> Town</a:t>
            </a:r>
          </a:p>
          <a:p>
            <a:pPr algn="ctr"/>
            <a:r>
              <a:rPr lang="en-IN" b="1" dirty="0" err="1" smtClean="0">
                <a:latin typeface="Times New Roman" pitchFamily="18" charset="0"/>
                <a:cs typeface="Times New Roman" pitchFamily="18" charset="0"/>
              </a:rPr>
              <a:t>Peren</a:t>
            </a:r>
            <a:r>
              <a:rPr lang="en-IN" b="1" dirty="0" smtClean="0">
                <a:latin typeface="Times New Roman" pitchFamily="18" charset="0"/>
                <a:cs typeface="Times New Roman" pitchFamily="18" charset="0"/>
              </a:rPr>
              <a:t>: Nagaland</a:t>
            </a:r>
          </a:p>
          <a:p>
            <a:pPr algn="ctr"/>
            <a:r>
              <a:rPr lang="en-IN" b="1" dirty="0" smtClean="0">
                <a:latin typeface="Times New Roman" pitchFamily="18" charset="0"/>
                <a:cs typeface="Times New Roman" pitchFamily="18" charset="0"/>
              </a:rPr>
              <a:t>E-Mail: dmuperen@nfmpjica.org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1510</TotalTime>
  <Words>649</Words>
  <Application>Microsoft Office PowerPoint</Application>
  <PresentationFormat>A4 Paper (210x297 mm)</PresentationFormat>
  <Paragraphs>91</Paragraphs>
  <Slides>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Aspect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HP</cp:lastModifiedBy>
  <cp:revision>171</cp:revision>
  <dcterms:created xsi:type="dcterms:W3CDTF">2006-08-16T00:00:00Z</dcterms:created>
  <dcterms:modified xsi:type="dcterms:W3CDTF">2020-09-02T07:32:24Z</dcterms:modified>
</cp:coreProperties>
</file>